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4"/>
  </p:sldMasterIdLst>
  <p:sldIdLst>
    <p:sldId id="260" r:id="rId5"/>
    <p:sldId id="261" r:id="rId6"/>
    <p:sldId id="262" r:id="rId7"/>
    <p:sldId id="263" r:id="rId8"/>
    <p:sldId id="265" r:id="rId9"/>
    <p:sldId id="274" r:id="rId10"/>
    <p:sldId id="275" r:id="rId11"/>
    <p:sldId id="276" r:id="rId12"/>
    <p:sldId id="277" r:id="rId13"/>
    <p:sldId id="278" r:id="rId14"/>
    <p:sldId id="279" r:id="rId15"/>
    <p:sldId id="280" r:id="rId16"/>
    <p:sldId id="27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65" d="100"/>
          <a:sy n="65" d="100"/>
        </p:scale>
        <p:origin x="726"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5/19/2024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5/19/2024</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5/19/2024</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5/19/2024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5/19/2024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5/19/2024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5/19/2024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5/19/2024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5/19/2024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5/19/2024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5/19/2024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5/19/2024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72F11-99D4-8A92-8E33-5C090290BC73}"/>
              </a:ext>
            </a:extLst>
          </p:cNvPr>
          <p:cNvSpPr txBox="1">
            <a:spLocks/>
          </p:cNvSpPr>
          <p:nvPr/>
        </p:nvSpPr>
        <p:spPr>
          <a:xfrm>
            <a:off x="647700" y="1112521"/>
            <a:ext cx="7673340" cy="3867912"/>
          </a:xfrm>
          <a:prstGeom prst="rect">
            <a:avLst/>
          </a:prstGeom>
        </p:spPr>
        <p:txBody>
          <a:bodyPr>
            <a:normAutofit fontScale="975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en-US" sz="8500" b="1" dirty="0">
                <a:solidFill>
                  <a:schemeClr val="bg1"/>
                </a:solidFill>
                <a:latin typeface="Candara" panose="020E0502030303020204" pitchFamily="34" charset="0"/>
              </a:rPr>
              <a:t>Hotel Aggregator Listing Analysis</a:t>
            </a:r>
          </a:p>
        </p:txBody>
      </p:sp>
      <p:sp>
        <p:nvSpPr>
          <p:cNvPr id="3" name="Title 1">
            <a:extLst>
              <a:ext uri="{FF2B5EF4-FFF2-40B4-BE49-F238E27FC236}">
                <a16:creationId xmlns:a16="http://schemas.microsoft.com/office/drawing/2014/main" id="{0CBF4104-583F-05FE-B22A-4DC88E9E2C4F}"/>
              </a:ext>
            </a:extLst>
          </p:cNvPr>
          <p:cNvSpPr txBox="1">
            <a:spLocks/>
          </p:cNvSpPr>
          <p:nvPr/>
        </p:nvSpPr>
        <p:spPr>
          <a:xfrm>
            <a:off x="998220" y="4861560"/>
            <a:ext cx="6583680" cy="777240"/>
          </a:xfrm>
          <a:prstGeom prst="rect">
            <a:avLst/>
          </a:prstGeom>
        </p:spPr>
        <p:txBody>
          <a:bodyPr>
            <a:normAutofit fontScale="975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en-US" sz="3000" b="1" i="1" dirty="0" err="1">
                <a:solidFill>
                  <a:schemeClr val="bg1"/>
                </a:solidFill>
                <a:latin typeface="Candara" panose="020E0502030303020204" pitchFamily="34" charset="0"/>
              </a:rPr>
              <a:t>Nneamaka.R.Ukwajiunor</a:t>
            </a:r>
            <a:endParaRPr lang="en-US" sz="3000" b="1" i="1" dirty="0">
              <a:solidFill>
                <a:schemeClr val="bg1"/>
              </a:solidFill>
              <a:latin typeface="Candara" panose="020E0502030303020204" pitchFamily="34" charset="0"/>
            </a:endParaRPr>
          </a:p>
        </p:txBody>
      </p:sp>
    </p:spTree>
    <p:extLst>
      <p:ext uri="{BB962C8B-B14F-4D97-AF65-F5344CB8AC3E}">
        <p14:creationId xmlns:p14="http://schemas.microsoft.com/office/powerpoint/2010/main" val="40820362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5000" b="-2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F84DB-A509-6A67-3AB7-BD92EA74EB31}"/>
              </a:ext>
            </a:extLst>
          </p:cNvPr>
          <p:cNvSpPr>
            <a:spLocks noGrp="1"/>
          </p:cNvSpPr>
          <p:nvPr>
            <p:ph type="title"/>
          </p:nvPr>
        </p:nvSpPr>
        <p:spPr>
          <a:xfrm>
            <a:off x="643465" y="312421"/>
            <a:ext cx="3212253" cy="518160"/>
          </a:xfrm>
        </p:spPr>
        <p:txBody>
          <a:bodyPr>
            <a:noAutofit/>
          </a:bodyPr>
          <a:lstStyle/>
          <a:p>
            <a:pPr algn="ctr"/>
            <a:r>
              <a:rPr lang="en-US" sz="4400" b="1" dirty="0">
                <a:latin typeface="Candara" panose="020E0502030303020204" pitchFamily="34" charset="0"/>
              </a:rPr>
              <a:t>Insight</a:t>
            </a:r>
          </a:p>
        </p:txBody>
      </p:sp>
      <p:sp>
        <p:nvSpPr>
          <p:cNvPr id="4" name="Text Placeholder 3">
            <a:extLst>
              <a:ext uri="{FF2B5EF4-FFF2-40B4-BE49-F238E27FC236}">
                <a16:creationId xmlns:a16="http://schemas.microsoft.com/office/drawing/2014/main" id="{CF9CCDA2-83E7-4BD6-1F14-7157152A1634}"/>
              </a:ext>
            </a:extLst>
          </p:cNvPr>
          <p:cNvSpPr>
            <a:spLocks noGrp="1"/>
          </p:cNvSpPr>
          <p:nvPr>
            <p:ph type="body" sz="half" idx="2"/>
          </p:nvPr>
        </p:nvSpPr>
        <p:spPr>
          <a:xfrm>
            <a:off x="83821" y="1196340"/>
            <a:ext cx="4335780" cy="5288280"/>
          </a:xfrm>
        </p:spPr>
        <p:txBody>
          <a:bodyPr>
            <a:normAutofit fontScale="92500" lnSpcReduction="20000"/>
          </a:bodyPr>
          <a:lstStyle/>
          <a:p>
            <a:pPr algn="l"/>
            <a:r>
              <a:rPr lang="en-US" b="1" i="0" dirty="0">
                <a:effectLst/>
                <a:latin typeface="Candara" panose="020E0502030303020204" pitchFamily="34" charset="0"/>
              </a:rPr>
              <a:t>Overall Impact on Listing Performance:</a:t>
            </a:r>
            <a:endParaRPr lang="en-US" b="0" i="0" dirty="0">
              <a:effectLst/>
              <a:latin typeface="Candara" panose="020E0502030303020204" pitchFamily="34" charset="0"/>
            </a:endParaRPr>
          </a:p>
          <a:p>
            <a:pPr algn="l">
              <a:buFont typeface="Arial" panose="020B0604020202020204" pitchFamily="34" charset="0"/>
              <a:buChar char="•"/>
            </a:pPr>
            <a:r>
              <a:rPr lang="en-US" b="0" i="0" dirty="0">
                <a:effectLst/>
                <a:latin typeface="Candara" panose="020E0502030303020204" pitchFamily="34" charset="0"/>
              </a:rPr>
              <a:t>The fall and subsequent rise in ratings for shared and hotel rooms suggest these categories faced challenges but have made improvements, likely impacting their attractiveness and booking rates positively in recent years.</a:t>
            </a:r>
          </a:p>
          <a:p>
            <a:pPr algn="l">
              <a:buFont typeface="Arial" panose="020B0604020202020204" pitchFamily="34" charset="0"/>
              <a:buChar char="•"/>
            </a:pPr>
            <a:r>
              <a:rPr lang="en-US" b="0" i="0" dirty="0">
                <a:effectLst/>
                <a:latin typeface="Candara" panose="020E0502030303020204" pitchFamily="34" charset="0"/>
              </a:rPr>
              <a:t>The high and stable ratings for entire and private rooms likely contribute to their sustained high performance and preference among guests.</a:t>
            </a:r>
          </a:p>
          <a:p>
            <a:pPr algn="l">
              <a:buFont typeface="Arial" panose="020B0604020202020204" pitchFamily="34" charset="0"/>
              <a:buChar char="•"/>
            </a:pPr>
            <a:r>
              <a:rPr lang="en-US" b="0" i="0" dirty="0">
                <a:effectLst/>
                <a:latin typeface="Candara" panose="020E0502030303020204" pitchFamily="34" charset="0"/>
              </a:rPr>
              <a:t>The increase in guest reviews from 2020 onwards indicates growing customer engagement and potentially higher occupancy rates, which can positively influence overall listing performance.</a:t>
            </a:r>
          </a:p>
          <a:p>
            <a:br>
              <a:rPr lang="en-US" b="0" i="0" dirty="0">
                <a:effectLst/>
                <a:latin typeface="Candara" panose="020E0502030303020204" pitchFamily="34" charset="0"/>
              </a:rPr>
            </a:br>
            <a:endParaRPr lang="en-US" dirty="0">
              <a:latin typeface="Candara" panose="020E0502030303020204" pitchFamily="34" charset="0"/>
            </a:endParaRPr>
          </a:p>
        </p:txBody>
      </p:sp>
      <p:pic>
        <p:nvPicPr>
          <p:cNvPr id="5" name="Picture 4">
            <a:extLst>
              <a:ext uri="{FF2B5EF4-FFF2-40B4-BE49-F238E27FC236}">
                <a16:creationId xmlns:a16="http://schemas.microsoft.com/office/drawing/2014/main" id="{1591239B-A96B-83F6-07EB-223478468D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5820" y="-76200"/>
            <a:ext cx="7536180" cy="6934200"/>
          </a:xfrm>
          <a:prstGeom prst="rect">
            <a:avLst/>
          </a:prstGeom>
        </p:spPr>
      </p:pic>
    </p:spTree>
    <p:extLst>
      <p:ext uri="{BB962C8B-B14F-4D97-AF65-F5344CB8AC3E}">
        <p14:creationId xmlns:p14="http://schemas.microsoft.com/office/powerpoint/2010/main" val="3217934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5000" b="-2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F84DB-A509-6A67-3AB7-BD92EA74EB31}"/>
              </a:ext>
            </a:extLst>
          </p:cNvPr>
          <p:cNvSpPr>
            <a:spLocks noGrp="1"/>
          </p:cNvSpPr>
          <p:nvPr>
            <p:ph type="title"/>
          </p:nvPr>
        </p:nvSpPr>
        <p:spPr>
          <a:xfrm>
            <a:off x="643465" y="312421"/>
            <a:ext cx="3212253" cy="518160"/>
          </a:xfrm>
        </p:spPr>
        <p:txBody>
          <a:bodyPr>
            <a:noAutofit/>
          </a:bodyPr>
          <a:lstStyle/>
          <a:p>
            <a:pPr algn="ctr"/>
            <a:r>
              <a:rPr lang="en-US" sz="4400" b="1" dirty="0">
                <a:latin typeface="Candara" panose="020E0502030303020204" pitchFamily="34" charset="0"/>
              </a:rPr>
              <a:t>Insight</a:t>
            </a:r>
          </a:p>
        </p:txBody>
      </p:sp>
      <p:sp>
        <p:nvSpPr>
          <p:cNvPr id="4" name="Text Placeholder 3">
            <a:extLst>
              <a:ext uri="{FF2B5EF4-FFF2-40B4-BE49-F238E27FC236}">
                <a16:creationId xmlns:a16="http://schemas.microsoft.com/office/drawing/2014/main" id="{CF9CCDA2-83E7-4BD6-1F14-7157152A1634}"/>
              </a:ext>
            </a:extLst>
          </p:cNvPr>
          <p:cNvSpPr>
            <a:spLocks noGrp="1"/>
          </p:cNvSpPr>
          <p:nvPr>
            <p:ph type="body" sz="half" idx="2"/>
          </p:nvPr>
        </p:nvSpPr>
        <p:spPr>
          <a:xfrm>
            <a:off x="40106" y="944880"/>
            <a:ext cx="4379495" cy="5753100"/>
          </a:xfrm>
        </p:spPr>
        <p:txBody>
          <a:bodyPr>
            <a:normAutofit lnSpcReduction="10000"/>
          </a:bodyPr>
          <a:lstStyle/>
          <a:p>
            <a:pPr algn="l"/>
            <a:r>
              <a:rPr lang="en-US" sz="1800" b="1" i="0" dirty="0">
                <a:solidFill>
                  <a:srgbClr val="FFFFFF"/>
                </a:solidFill>
                <a:effectLst/>
                <a:latin typeface="Candara" panose="020E0502030303020204" pitchFamily="34" charset="0"/>
              </a:rPr>
              <a:t>SUMMARY</a:t>
            </a:r>
            <a:endParaRPr lang="en-US" b="0" i="0" dirty="0">
              <a:solidFill>
                <a:srgbClr val="070F25"/>
              </a:solidFill>
              <a:effectLst/>
              <a:latin typeface="Candara" panose="020E0502030303020204" pitchFamily="34" charset="0"/>
            </a:endParaRPr>
          </a:p>
          <a:p>
            <a:pPr algn="l">
              <a:buFont typeface="Arial" panose="020B0604020202020204" pitchFamily="34" charset="0"/>
              <a:buChar char="•"/>
            </a:pPr>
            <a:r>
              <a:rPr lang="en-US" b="1" i="0" dirty="0">
                <a:solidFill>
                  <a:srgbClr val="FFFFFF"/>
                </a:solidFill>
                <a:effectLst/>
                <a:latin typeface="Candara" panose="020E0502030303020204" pitchFamily="34" charset="0"/>
              </a:rPr>
              <a:t>Growth in Entire Room Type: The line chart shows a significant increase in the popularity of entire home/apt room types over the years. This suggests a growing demand for more private and independent accommodation options.</a:t>
            </a:r>
            <a:endParaRPr lang="en-US" b="0" i="0" dirty="0">
              <a:solidFill>
                <a:srgbClr val="070F25"/>
              </a:solidFill>
              <a:effectLst/>
              <a:latin typeface="Candara" panose="020E0502030303020204" pitchFamily="34" charset="0"/>
            </a:endParaRPr>
          </a:p>
          <a:p>
            <a:pPr algn="l">
              <a:buFont typeface="Arial" panose="020B0604020202020204" pitchFamily="34" charset="0"/>
              <a:buChar char="•"/>
            </a:pPr>
            <a:r>
              <a:rPr lang="en-US" b="1" i="0" dirty="0">
                <a:solidFill>
                  <a:srgbClr val="FFFFFF"/>
                </a:solidFill>
                <a:effectLst/>
                <a:latin typeface="Candara" panose="020E0502030303020204" pitchFamily="34" charset="0"/>
              </a:rPr>
              <a:t>Rise in Private Rooms: There is also a noticeable increase in the number of private room listings, indicating a continued interest in semi-private accommodations that offer more affordability compared to entire units.</a:t>
            </a:r>
            <a:endParaRPr lang="en-US" b="0" i="0" dirty="0">
              <a:solidFill>
                <a:srgbClr val="070F25"/>
              </a:solidFill>
              <a:effectLst/>
              <a:latin typeface="Candara" panose="020E0502030303020204" pitchFamily="34" charset="0"/>
            </a:endParaRPr>
          </a:p>
          <a:p>
            <a:pPr algn="l">
              <a:buFont typeface="Arial" panose="020B0604020202020204" pitchFamily="34" charset="0"/>
              <a:buChar char="•"/>
            </a:pPr>
            <a:r>
              <a:rPr lang="en-US" b="1" i="0" dirty="0">
                <a:solidFill>
                  <a:srgbClr val="FFFFFF"/>
                </a:solidFill>
                <a:effectLst/>
                <a:latin typeface="Candara" panose="020E0502030303020204" pitchFamily="34" charset="0"/>
              </a:rPr>
              <a:t>Stability of Hotel and Shared Rooms: Listings for hotel rooms and shared rooms have remained relatively stable over the years, highlighting their niche but consistent market presence</a:t>
            </a:r>
            <a:endParaRPr lang="en-US" b="0" i="0" dirty="0">
              <a:solidFill>
                <a:srgbClr val="070F25"/>
              </a:solidFill>
              <a:effectLst/>
              <a:latin typeface="Candara" panose="020E0502030303020204" pitchFamily="34" charset="0"/>
            </a:endParaRPr>
          </a:p>
          <a:p>
            <a:pPr marL="285750" indent="-285750">
              <a:buFont typeface="Arial" panose="020B0604020202020204" pitchFamily="34" charset="0"/>
              <a:buChar char="•"/>
            </a:pPr>
            <a:endParaRPr lang="en-US" dirty="0">
              <a:latin typeface="Candara" panose="020E0502030303020204" pitchFamily="34" charset="0"/>
            </a:endParaRPr>
          </a:p>
        </p:txBody>
      </p:sp>
      <p:pic>
        <p:nvPicPr>
          <p:cNvPr id="6" name="Picture 5">
            <a:extLst>
              <a:ext uri="{FF2B5EF4-FFF2-40B4-BE49-F238E27FC236}">
                <a16:creationId xmlns:a16="http://schemas.microsoft.com/office/drawing/2014/main" id="{AE7B16BA-9E3A-FF24-6892-7FE48FAEE4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0579" y="0"/>
            <a:ext cx="7511315" cy="6858000"/>
          </a:xfrm>
          <a:prstGeom prst="rect">
            <a:avLst/>
          </a:prstGeom>
        </p:spPr>
      </p:pic>
    </p:spTree>
    <p:extLst>
      <p:ext uri="{BB962C8B-B14F-4D97-AF65-F5344CB8AC3E}">
        <p14:creationId xmlns:p14="http://schemas.microsoft.com/office/powerpoint/2010/main" val="2358750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5000" b="-25000"/>
          </a:stretch>
        </a:blip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0FE81AD-D22C-2A14-FC8B-C0BD3DB057FD}"/>
              </a:ext>
            </a:extLst>
          </p:cNvPr>
          <p:cNvSpPr>
            <a:spLocks noGrp="1"/>
          </p:cNvSpPr>
          <p:nvPr>
            <p:ph type="title"/>
          </p:nvPr>
        </p:nvSpPr>
        <p:spPr>
          <a:xfrm>
            <a:off x="83820" y="2506979"/>
            <a:ext cx="4358640" cy="1357097"/>
          </a:xfrm>
        </p:spPr>
        <p:txBody>
          <a:bodyPr>
            <a:normAutofit/>
          </a:bodyPr>
          <a:lstStyle/>
          <a:p>
            <a:pPr algn="ctr"/>
            <a:r>
              <a:rPr lang="en-US" b="1" dirty="0">
                <a:latin typeface="Candara" panose="020E0502030303020204" pitchFamily="34" charset="0"/>
              </a:rPr>
              <a:t>RECOMMENDATION </a:t>
            </a:r>
          </a:p>
        </p:txBody>
      </p:sp>
      <p:sp>
        <p:nvSpPr>
          <p:cNvPr id="10" name="TextBox 9">
            <a:extLst>
              <a:ext uri="{FF2B5EF4-FFF2-40B4-BE49-F238E27FC236}">
                <a16:creationId xmlns:a16="http://schemas.microsoft.com/office/drawing/2014/main" id="{AC115E8D-6C88-4693-70B5-EDD145ECCEC2}"/>
              </a:ext>
            </a:extLst>
          </p:cNvPr>
          <p:cNvSpPr txBox="1"/>
          <p:nvPr/>
        </p:nvSpPr>
        <p:spPr>
          <a:xfrm>
            <a:off x="4678680" y="719229"/>
            <a:ext cx="7429500" cy="5509200"/>
          </a:xfrm>
          <a:prstGeom prst="rect">
            <a:avLst/>
          </a:prstGeom>
          <a:noFill/>
        </p:spPr>
        <p:txBody>
          <a:bodyPr wrap="square">
            <a:spAutoFit/>
          </a:bodyPr>
          <a:lstStyle/>
          <a:p>
            <a:pPr marL="285750" indent="-285750" algn="just">
              <a:buFont typeface="Arial" panose="020B0604020202020204" pitchFamily="34" charset="0"/>
              <a:buChar char="•"/>
            </a:pPr>
            <a:r>
              <a:rPr lang="en-US" sz="1600" b="1" dirty="0">
                <a:solidFill>
                  <a:srgbClr val="0D0D0D"/>
                </a:solidFill>
                <a:latin typeface="Candara" panose="020E0502030303020204" pitchFamily="34" charset="0"/>
              </a:rPr>
              <a:t>Hotel Aggregators should e</a:t>
            </a:r>
            <a:r>
              <a:rPr lang="en-US" sz="1600" b="1" i="0" dirty="0">
                <a:solidFill>
                  <a:srgbClr val="0D0D0D"/>
                </a:solidFill>
                <a:effectLst/>
                <a:latin typeface="Candara" panose="020E0502030303020204" pitchFamily="34" charset="0"/>
              </a:rPr>
              <a:t>xpand and promote high-demand hotel listings in Australia, especially in Melbourne, Port Phillip, and </a:t>
            </a:r>
            <a:r>
              <a:rPr lang="en-US" sz="1600" b="1" i="0" dirty="0" err="1">
                <a:solidFill>
                  <a:srgbClr val="0D0D0D"/>
                </a:solidFill>
                <a:effectLst/>
                <a:latin typeface="Candara" panose="020E0502030303020204" pitchFamily="34" charset="0"/>
              </a:rPr>
              <a:t>Yarra</a:t>
            </a:r>
            <a:r>
              <a:rPr lang="en-US" sz="1600" b="1" i="0" dirty="0">
                <a:solidFill>
                  <a:srgbClr val="0D0D0D"/>
                </a:solidFill>
                <a:effectLst/>
                <a:latin typeface="Candara" panose="020E0502030303020204" pitchFamily="34" charset="0"/>
              </a:rPr>
              <a:t>, to leverage their thriving hospitality markets. By emphasizing entire home apartments in popular neighborhoods, we can meet visitor preferences and drive more bookings.</a:t>
            </a:r>
          </a:p>
          <a:p>
            <a:pPr marL="285750" indent="-285750" algn="just">
              <a:buFont typeface="Arial" panose="020B0604020202020204" pitchFamily="34" charset="0"/>
              <a:buChar char="•"/>
            </a:pPr>
            <a:endParaRPr lang="en-US" sz="1600" b="1" i="0" dirty="0">
              <a:solidFill>
                <a:srgbClr val="0D0D0D"/>
              </a:solidFill>
              <a:effectLst/>
              <a:latin typeface="Candara" panose="020E0502030303020204" pitchFamily="34" charset="0"/>
            </a:endParaRPr>
          </a:p>
          <a:p>
            <a:pPr marL="285750" indent="-285750" algn="just">
              <a:buFont typeface="Arial" panose="020B0604020202020204" pitchFamily="34" charset="0"/>
              <a:buChar char="•"/>
            </a:pPr>
            <a:r>
              <a:rPr lang="en-US" sz="1600" b="1" i="0" dirty="0">
                <a:solidFill>
                  <a:srgbClr val="0D0D0D"/>
                </a:solidFill>
                <a:effectLst/>
                <a:latin typeface="Candara" panose="020E0502030303020204" pitchFamily="34" charset="0"/>
              </a:rPr>
              <a:t>Host </a:t>
            </a:r>
            <a:r>
              <a:rPr lang="en-US" sz="1600" b="1" dirty="0">
                <a:solidFill>
                  <a:srgbClr val="0D0D0D"/>
                </a:solidFill>
                <a:latin typeface="Candara" panose="020E0502030303020204" pitchFamily="34" charset="0"/>
              </a:rPr>
              <a:t>should </a:t>
            </a:r>
            <a:r>
              <a:rPr lang="en-US" sz="1600" b="1" i="0" dirty="0" err="1">
                <a:solidFill>
                  <a:srgbClr val="0D0D0D"/>
                </a:solidFill>
                <a:effectLst/>
                <a:latin typeface="Candara" panose="020E0502030303020204" pitchFamily="34" charset="0"/>
              </a:rPr>
              <a:t>Aacquiring</a:t>
            </a:r>
            <a:r>
              <a:rPr lang="en-US" sz="1600" b="1" i="0" dirty="0">
                <a:solidFill>
                  <a:srgbClr val="0D0D0D"/>
                </a:solidFill>
                <a:effectLst/>
                <a:latin typeface="Candara" panose="020E0502030303020204" pitchFamily="34" charset="0"/>
              </a:rPr>
              <a:t> premium properties like entire homes, villas, and lofts will allow  catering to higher-paying guests and larger groups, boosting revenue potential. Implementing dynamic pricing will ensure rates remain competitive and responsive to market demand.</a:t>
            </a:r>
          </a:p>
          <a:p>
            <a:pPr marL="285750" indent="-285750" algn="just">
              <a:buFont typeface="Arial" panose="020B0604020202020204" pitchFamily="34" charset="0"/>
              <a:buChar char="•"/>
            </a:pPr>
            <a:endParaRPr lang="en-US" sz="1600" b="1" i="0" dirty="0">
              <a:solidFill>
                <a:srgbClr val="0D0D0D"/>
              </a:solidFill>
              <a:effectLst/>
              <a:latin typeface="Candara" panose="020E0502030303020204" pitchFamily="34" charset="0"/>
            </a:endParaRPr>
          </a:p>
          <a:p>
            <a:pPr marL="285750" indent="-285750" algn="just">
              <a:buFont typeface="Arial" panose="020B0604020202020204" pitchFamily="34" charset="0"/>
              <a:buChar char="•"/>
            </a:pPr>
            <a:r>
              <a:rPr lang="en-US" sz="1600" b="1" i="0" dirty="0">
                <a:solidFill>
                  <a:srgbClr val="0D0D0D"/>
                </a:solidFill>
                <a:effectLst/>
                <a:latin typeface="Candara" panose="020E0502030303020204" pitchFamily="34" charset="0"/>
              </a:rPr>
              <a:t>Enhancing host verification processes will build trust and reliability across our platform.</a:t>
            </a:r>
          </a:p>
          <a:p>
            <a:pPr marL="285750" indent="-285750" algn="just">
              <a:buFont typeface="Arial" panose="020B0604020202020204" pitchFamily="34" charset="0"/>
              <a:buChar char="•"/>
            </a:pPr>
            <a:endParaRPr lang="en-US" sz="1600" b="1" i="0" dirty="0">
              <a:solidFill>
                <a:srgbClr val="0D0D0D"/>
              </a:solidFill>
              <a:effectLst/>
              <a:latin typeface="Candara" panose="020E0502030303020204" pitchFamily="34" charset="0"/>
            </a:endParaRPr>
          </a:p>
          <a:p>
            <a:pPr marL="285750" indent="-285750" algn="just">
              <a:buFont typeface="Arial" panose="020B0604020202020204" pitchFamily="34" charset="0"/>
              <a:buChar char="•"/>
            </a:pPr>
            <a:r>
              <a:rPr lang="en-US" sz="1600" b="1" i="0" dirty="0">
                <a:solidFill>
                  <a:srgbClr val="0D0D0D"/>
                </a:solidFill>
                <a:effectLst/>
                <a:latin typeface="Candara" panose="020E0502030303020204" pitchFamily="34" charset="0"/>
              </a:rPr>
              <a:t>Maintaining high standards for  listings, addressing past issues, and encouraging guest reviews will further enhance hotel aggregators service quality and guest engagement.</a:t>
            </a:r>
          </a:p>
          <a:p>
            <a:pPr marL="285750" indent="-285750" algn="just">
              <a:buFont typeface="Arial" panose="020B0604020202020204" pitchFamily="34" charset="0"/>
              <a:buChar char="•"/>
            </a:pPr>
            <a:endParaRPr lang="en-US" sz="1600" b="1" i="0" dirty="0">
              <a:solidFill>
                <a:srgbClr val="0D0D0D"/>
              </a:solidFill>
              <a:effectLst/>
              <a:latin typeface="Candara" panose="020E0502030303020204" pitchFamily="34" charset="0"/>
            </a:endParaRPr>
          </a:p>
          <a:p>
            <a:pPr marL="285750" indent="-285750" algn="just">
              <a:buFont typeface="Arial" panose="020B0604020202020204" pitchFamily="34" charset="0"/>
              <a:buChar char="•"/>
            </a:pPr>
            <a:r>
              <a:rPr lang="en-US" sz="1600" b="1" i="0" dirty="0">
                <a:solidFill>
                  <a:srgbClr val="0D0D0D"/>
                </a:solidFill>
                <a:effectLst/>
                <a:latin typeface="Candara" panose="020E0502030303020204" pitchFamily="34" charset="0"/>
              </a:rPr>
              <a:t>By focusing on increasing listings for entire homes/apartments and private rooms, while stabilizing our inventory of hotel and shared rooms, align with market trends and visitor preferences.</a:t>
            </a:r>
          </a:p>
          <a:p>
            <a:pPr algn="just"/>
            <a:endParaRPr lang="en-US" sz="1600" b="1" i="0" dirty="0">
              <a:solidFill>
                <a:srgbClr val="0D0D0D"/>
              </a:solidFill>
              <a:effectLst/>
              <a:latin typeface="Candara" panose="020E0502030303020204" pitchFamily="34" charset="0"/>
            </a:endParaRPr>
          </a:p>
        </p:txBody>
      </p:sp>
    </p:spTree>
    <p:extLst>
      <p:ext uri="{BB962C8B-B14F-4D97-AF65-F5344CB8AC3E}">
        <p14:creationId xmlns:p14="http://schemas.microsoft.com/office/powerpoint/2010/main" val="2411120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5000" b="-25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FED5CA-AF56-07E8-C59F-FA46D029D2D9}"/>
              </a:ext>
            </a:extLst>
          </p:cNvPr>
          <p:cNvSpPr txBox="1"/>
          <p:nvPr/>
        </p:nvSpPr>
        <p:spPr>
          <a:xfrm>
            <a:off x="2287621" y="1702341"/>
            <a:ext cx="7616757" cy="2400657"/>
          </a:xfrm>
          <a:prstGeom prst="rect">
            <a:avLst/>
          </a:prstGeom>
          <a:noFill/>
        </p:spPr>
        <p:txBody>
          <a:bodyPr wrap="square" rtlCol="0">
            <a:spAutoFit/>
          </a:bodyPr>
          <a:lstStyle/>
          <a:p>
            <a:pPr algn="ctr"/>
            <a:r>
              <a:rPr lang="en-US" sz="15000" dirty="0">
                <a:latin typeface="Candara" panose="020E0502030303020204" pitchFamily="34" charset="0"/>
              </a:rPr>
              <a:t>THANKS</a:t>
            </a:r>
          </a:p>
        </p:txBody>
      </p:sp>
    </p:spTree>
    <p:extLst>
      <p:ext uri="{BB962C8B-B14F-4D97-AF65-F5344CB8AC3E}">
        <p14:creationId xmlns:p14="http://schemas.microsoft.com/office/powerpoint/2010/main" val="1080079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5000" b="-2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370A3-67B8-2ADC-1667-50B7BA89AA43}"/>
              </a:ext>
            </a:extLst>
          </p:cNvPr>
          <p:cNvSpPr>
            <a:spLocks noGrp="1"/>
          </p:cNvSpPr>
          <p:nvPr>
            <p:ph type="title"/>
          </p:nvPr>
        </p:nvSpPr>
        <p:spPr/>
        <p:txBody>
          <a:bodyPr>
            <a:normAutofit/>
          </a:bodyPr>
          <a:lstStyle/>
          <a:p>
            <a:pPr algn="ctr"/>
            <a:r>
              <a:rPr lang="en-US" sz="6000" b="1" dirty="0">
                <a:latin typeface="Candara" panose="020E0502030303020204" pitchFamily="34" charset="0"/>
              </a:rPr>
              <a:t> </a:t>
            </a:r>
            <a:r>
              <a:rPr lang="en-US" sz="8000" b="1" dirty="0">
                <a:latin typeface="Candara" panose="020E0502030303020204" pitchFamily="34" charset="0"/>
              </a:rPr>
              <a:t>Objective</a:t>
            </a:r>
          </a:p>
        </p:txBody>
      </p:sp>
      <p:sp>
        <p:nvSpPr>
          <p:cNvPr id="4" name="TextBox 3">
            <a:extLst>
              <a:ext uri="{FF2B5EF4-FFF2-40B4-BE49-F238E27FC236}">
                <a16:creationId xmlns:a16="http://schemas.microsoft.com/office/drawing/2014/main" id="{D7539045-1060-A087-05CB-B4D8F9D8F218}"/>
              </a:ext>
            </a:extLst>
          </p:cNvPr>
          <p:cNvSpPr txBox="1"/>
          <p:nvPr/>
        </p:nvSpPr>
        <p:spPr>
          <a:xfrm>
            <a:off x="553250" y="2332871"/>
            <a:ext cx="11395422" cy="3170099"/>
          </a:xfrm>
          <a:prstGeom prst="rect">
            <a:avLst/>
          </a:prstGeom>
          <a:noFill/>
        </p:spPr>
        <p:txBody>
          <a:bodyPr wrap="square" rtlCol="0">
            <a:spAutoFit/>
          </a:bodyPr>
          <a:lstStyle/>
          <a:p>
            <a:pPr algn="ctr"/>
            <a:r>
              <a:rPr lang="en-US" sz="4000" b="1" dirty="0">
                <a:latin typeface="Candara" panose="020E0502030303020204" pitchFamily="34" charset="0"/>
              </a:rPr>
              <a:t>The aim of the projects is to create a comprehensive visualization and gain insight  into the trend, </a:t>
            </a:r>
          </a:p>
          <a:p>
            <a:pPr algn="ctr"/>
            <a:r>
              <a:rPr lang="en-US" sz="4000" b="1" dirty="0">
                <a:latin typeface="Candara" panose="020E0502030303020204" pitchFamily="34" charset="0"/>
              </a:rPr>
              <a:t>patterns and factors influencing the performance of listing.</a:t>
            </a:r>
          </a:p>
        </p:txBody>
      </p:sp>
    </p:spTree>
    <p:extLst>
      <p:ext uri="{BB962C8B-B14F-4D97-AF65-F5344CB8AC3E}">
        <p14:creationId xmlns:p14="http://schemas.microsoft.com/office/powerpoint/2010/main" val="3353042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5000" b="-2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370A3-67B8-2ADC-1667-50B7BA89AA43}"/>
              </a:ext>
            </a:extLst>
          </p:cNvPr>
          <p:cNvSpPr>
            <a:spLocks noGrp="1"/>
          </p:cNvSpPr>
          <p:nvPr>
            <p:ph type="title"/>
          </p:nvPr>
        </p:nvSpPr>
        <p:spPr/>
        <p:txBody>
          <a:bodyPr>
            <a:normAutofit/>
          </a:bodyPr>
          <a:lstStyle/>
          <a:p>
            <a:pPr algn="ctr"/>
            <a:r>
              <a:rPr lang="en-US" sz="6000" b="1" dirty="0">
                <a:latin typeface="Candara" panose="020E0502030303020204" pitchFamily="34" charset="0"/>
              </a:rPr>
              <a:t> </a:t>
            </a:r>
            <a:r>
              <a:rPr lang="en-US" sz="8000" b="1" dirty="0">
                <a:latin typeface="Candara" panose="020E0502030303020204" pitchFamily="34" charset="0"/>
              </a:rPr>
              <a:t>Problem Statement</a:t>
            </a:r>
          </a:p>
        </p:txBody>
      </p:sp>
      <p:sp>
        <p:nvSpPr>
          <p:cNvPr id="4" name="TextBox 3">
            <a:extLst>
              <a:ext uri="{FF2B5EF4-FFF2-40B4-BE49-F238E27FC236}">
                <a16:creationId xmlns:a16="http://schemas.microsoft.com/office/drawing/2014/main" id="{D7539045-1060-A087-05CB-B4D8F9D8F218}"/>
              </a:ext>
            </a:extLst>
          </p:cNvPr>
          <p:cNvSpPr txBox="1"/>
          <p:nvPr/>
        </p:nvSpPr>
        <p:spPr>
          <a:xfrm>
            <a:off x="553250" y="1967225"/>
            <a:ext cx="11395422" cy="4093428"/>
          </a:xfrm>
          <a:prstGeom prst="rect">
            <a:avLst/>
          </a:prstGeom>
          <a:noFill/>
        </p:spPr>
        <p:txBody>
          <a:bodyPr wrap="square" rtlCol="0">
            <a:spAutoFit/>
          </a:bodyPr>
          <a:lstStyle/>
          <a:p>
            <a:r>
              <a:rPr lang="en-US" sz="2400" b="1" dirty="0">
                <a:latin typeface="Candara" panose="020E0502030303020204" pitchFamily="34" charset="0"/>
              </a:rPr>
              <a:t>Questions to be answered to gain more insight;</a:t>
            </a:r>
          </a:p>
          <a:p>
            <a:endParaRPr lang="en-US" sz="2400" b="1" dirty="0">
              <a:latin typeface="Candara" panose="020E0502030303020204" pitchFamily="34" charset="0"/>
            </a:endParaRPr>
          </a:p>
          <a:p>
            <a:pPr marL="342900" indent="-342900">
              <a:buFont typeface="+mj-lt"/>
              <a:buAutoNum type="arabicPeriod"/>
            </a:pPr>
            <a:r>
              <a:rPr lang="en-US" sz="2400" b="1" dirty="0">
                <a:latin typeface="Candara" panose="020E0502030303020204" pitchFamily="34" charset="0"/>
              </a:rPr>
              <a:t>Geographical Insight</a:t>
            </a:r>
          </a:p>
          <a:p>
            <a:pPr marL="285750" indent="-285750">
              <a:buFontTx/>
              <a:buChar char="-"/>
            </a:pPr>
            <a:r>
              <a:rPr lang="en-US" sz="2400" b="1" dirty="0">
                <a:latin typeface="Candara" panose="020E0502030303020204" pitchFamily="34" charset="0"/>
              </a:rPr>
              <a:t>What are the popular neighborhood by listing distribution</a:t>
            </a:r>
          </a:p>
          <a:p>
            <a:pPr marL="285750" indent="-285750">
              <a:buFontTx/>
              <a:buChar char="-"/>
            </a:pPr>
            <a:r>
              <a:rPr lang="en-US" sz="2400" b="1" dirty="0" err="1">
                <a:latin typeface="Candara" panose="020E0502030303020204" pitchFamily="34" charset="0"/>
              </a:rPr>
              <a:t>Idenify</a:t>
            </a:r>
            <a:r>
              <a:rPr lang="en-US" sz="2400" b="1" dirty="0">
                <a:latin typeface="Candara" panose="020E0502030303020204" pitchFamily="34" charset="0"/>
              </a:rPr>
              <a:t> listing concentration by host locations.</a:t>
            </a:r>
          </a:p>
          <a:p>
            <a:endParaRPr lang="en-US" sz="2400" b="1" dirty="0">
              <a:latin typeface="Candara" panose="020E0502030303020204" pitchFamily="34" charset="0"/>
            </a:endParaRPr>
          </a:p>
          <a:p>
            <a:pPr marL="342900" indent="-342900">
              <a:buAutoNum type="arabicPeriod" startAt="2"/>
            </a:pPr>
            <a:r>
              <a:rPr lang="en-US" sz="2400" b="1" dirty="0">
                <a:latin typeface="Candara" panose="020E0502030303020204" pitchFamily="34" charset="0"/>
              </a:rPr>
              <a:t>Pricing and </a:t>
            </a:r>
            <a:r>
              <a:rPr lang="en-US" sz="2400" b="1" dirty="0" err="1">
                <a:latin typeface="Candara" panose="020E0502030303020204" pitchFamily="34" charset="0"/>
              </a:rPr>
              <a:t>Availabity</a:t>
            </a:r>
            <a:r>
              <a:rPr lang="en-US" sz="2400" b="1" dirty="0">
                <a:latin typeface="Candara" panose="020E0502030303020204" pitchFamily="34" charset="0"/>
              </a:rPr>
              <a:t> Analyses</a:t>
            </a:r>
          </a:p>
          <a:p>
            <a:pPr marL="285750" indent="-285750">
              <a:buFontTx/>
              <a:buChar char="-"/>
            </a:pPr>
            <a:r>
              <a:rPr lang="en-US" sz="2400" b="1" dirty="0" err="1">
                <a:latin typeface="Candara" panose="020E0502030303020204" pitchFamily="34" charset="0"/>
              </a:rPr>
              <a:t>Analyse</a:t>
            </a:r>
            <a:r>
              <a:rPr lang="en-US" sz="2400" b="1" dirty="0">
                <a:latin typeface="Candara" panose="020E0502030303020204" pitchFamily="34" charset="0"/>
              </a:rPr>
              <a:t> pricing trend base on room and property type, accommodation capacity</a:t>
            </a:r>
          </a:p>
          <a:p>
            <a:pPr marL="285750" indent="-285750">
              <a:buFontTx/>
              <a:buChar char="-"/>
            </a:pPr>
            <a:r>
              <a:rPr lang="en-US" sz="2400" b="1" dirty="0">
                <a:latin typeface="Candara" panose="020E0502030303020204" pitchFamily="34" charset="0"/>
              </a:rPr>
              <a:t>What is the availability of listing over time,</a:t>
            </a:r>
          </a:p>
          <a:p>
            <a:pPr marL="285750" indent="-285750">
              <a:buFontTx/>
              <a:buChar char="-"/>
            </a:pPr>
            <a:r>
              <a:rPr lang="en-US" sz="2400" b="1" dirty="0">
                <a:latin typeface="Candara" panose="020E0502030303020204" pitchFamily="34" charset="0"/>
              </a:rPr>
              <a:t>Identify peak period.</a:t>
            </a:r>
          </a:p>
          <a:p>
            <a:endParaRPr lang="en-US" sz="2000" b="1" dirty="0">
              <a:latin typeface="Candara" panose="020E0502030303020204" pitchFamily="34" charset="0"/>
            </a:endParaRPr>
          </a:p>
        </p:txBody>
      </p:sp>
    </p:spTree>
    <p:extLst>
      <p:ext uri="{BB962C8B-B14F-4D97-AF65-F5344CB8AC3E}">
        <p14:creationId xmlns:p14="http://schemas.microsoft.com/office/powerpoint/2010/main" val="3522264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5000" b="-2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370A3-67B8-2ADC-1667-50B7BA89AA43}"/>
              </a:ext>
            </a:extLst>
          </p:cNvPr>
          <p:cNvSpPr>
            <a:spLocks noGrp="1"/>
          </p:cNvSpPr>
          <p:nvPr>
            <p:ph type="title"/>
          </p:nvPr>
        </p:nvSpPr>
        <p:spPr/>
        <p:txBody>
          <a:bodyPr>
            <a:normAutofit/>
          </a:bodyPr>
          <a:lstStyle/>
          <a:p>
            <a:pPr algn="ctr"/>
            <a:r>
              <a:rPr lang="en-US" sz="6000" b="1" dirty="0">
                <a:latin typeface="Candara" panose="020E0502030303020204" pitchFamily="34" charset="0"/>
              </a:rPr>
              <a:t> </a:t>
            </a:r>
            <a:r>
              <a:rPr lang="en-US" sz="8000" b="1" dirty="0">
                <a:latin typeface="Candara" panose="020E0502030303020204" pitchFamily="34" charset="0"/>
              </a:rPr>
              <a:t>Problem Statement</a:t>
            </a:r>
          </a:p>
        </p:txBody>
      </p:sp>
      <p:sp>
        <p:nvSpPr>
          <p:cNvPr id="4" name="TextBox 3">
            <a:extLst>
              <a:ext uri="{FF2B5EF4-FFF2-40B4-BE49-F238E27FC236}">
                <a16:creationId xmlns:a16="http://schemas.microsoft.com/office/drawing/2014/main" id="{D7539045-1060-A087-05CB-B4D8F9D8F218}"/>
              </a:ext>
            </a:extLst>
          </p:cNvPr>
          <p:cNvSpPr txBox="1"/>
          <p:nvPr/>
        </p:nvSpPr>
        <p:spPr>
          <a:xfrm>
            <a:off x="553250" y="1967225"/>
            <a:ext cx="11395422" cy="2862322"/>
          </a:xfrm>
          <a:prstGeom prst="rect">
            <a:avLst/>
          </a:prstGeom>
          <a:noFill/>
        </p:spPr>
        <p:txBody>
          <a:bodyPr wrap="square" rtlCol="0">
            <a:spAutoFit/>
          </a:bodyPr>
          <a:lstStyle/>
          <a:p>
            <a:pPr marL="342900" indent="-342900">
              <a:buAutoNum type="arabicPeriod" startAt="3"/>
            </a:pPr>
            <a:r>
              <a:rPr lang="en-US" sz="2000" b="1" dirty="0">
                <a:latin typeface="Candara" panose="020E0502030303020204" pitchFamily="34" charset="0"/>
              </a:rPr>
              <a:t>Host Performance</a:t>
            </a:r>
          </a:p>
          <a:p>
            <a:pPr marL="285750" indent="-285750">
              <a:buFontTx/>
              <a:buChar char="-"/>
            </a:pPr>
            <a:r>
              <a:rPr lang="en-US" sz="2000" b="1" dirty="0">
                <a:latin typeface="Candara" panose="020E0502030303020204" pitchFamily="34" charset="0"/>
              </a:rPr>
              <a:t>Evaluate characteristics, super host status , responds time and verification method</a:t>
            </a:r>
          </a:p>
          <a:p>
            <a:pPr marL="285750" indent="-285750">
              <a:buFontTx/>
              <a:buChar char="-"/>
            </a:pPr>
            <a:r>
              <a:rPr lang="en-US" sz="2000" b="1" dirty="0">
                <a:latin typeface="Candara" panose="020E0502030303020204" pitchFamily="34" charset="0"/>
              </a:rPr>
              <a:t>What is the correlation of  between host attribute and list </a:t>
            </a:r>
            <a:r>
              <a:rPr lang="en-US" sz="2000" b="1" dirty="0" err="1">
                <a:latin typeface="Candara" panose="020E0502030303020204" pitchFamily="34" charset="0"/>
              </a:rPr>
              <a:t>performanc</a:t>
            </a:r>
            <a:endParaRPr lang="en-US" sz="1600" b="1" dirty="0">
              <a:latin typeface="Candara" panose="020E0502030303020204" pitchFamily="34" charset="0"/>
            </a:endParaRPr>
          </a:p>
          <a:p>
            <a:endParaRPr lang="en-US" sz="2000" b="1" dirty="0">
              <a:latin typeface="Candara" panose="020E0502030303020204" pitchFamily="34" charset="0"/>
            </a:endParaRPr>
          </a:p>
          <a:p>
            <a:r>
              <a:rPr lang="en-US" sz="2000" b="1" dirty="0">
                <a:latin typeface="Candara" panose="020E0502030303020204" pitchFamily="34" charset="0"/>
              </a:rPr>
              <a:t>4.  What is the score review by guest satisfaction</a:t>
            </a:r>
          </a:p>
          <a:p>
            <a:endParaRPr lang="en-US" sz="2000" b="1" dirty="0">
              <a:latin typeface="Candara" panose="020E0502030303020204" pitchFamily="34" charset="0"/>
            </a:endParaRPr>
          </a:p>
          <a:p>
            <a:r>
              <a:rPr lang="en-US" sz="2000" b="1" dirty="0">
                <a:latin typeface="Candara" panose="020E0502030303020204" pitchFamily="34" charset="0"/>
              </a:rPr>
              <a:t>5.Wat is the review score by listing performance</a:t>
            </a:r>
          </a:p>
          <a:p>
            <a:endParaRPr lang="en-US" sz="2000" b="1" dirty="0">
              <a:latin typeface="Candara" panose="020E0502030303020204" pitchFamily="34" charset="0"/>
            </a:endParaRPr>
          </a:p>
          <a:p>
            <a:r>
              <a:rPr lang="en-US" sz="2000" b="1" dirty="0">
                <a:latin typeface="Candara" panose="020E0502030303020204" pitchFamily="34" charset="0"/>
              </a:rPr>
              <a:t>6. </a:t>
            </a:r>
            <a:r>
              <a:rPr lang="en-US" sz="2000" b="1" dirty="0" err="1">
                <a:latin typeface="Candara" panose="020E0502030303020204" pitchFamily="34" charset="0"/>
              </a:rPr>
              <a:t>Analyse</a:t>
            </a:r>
            <a:r>
              <a:rPr lang="en-US" sz="2000" b="1" dirty="0">
                <a:latin typeface="Candara" panose="020E0502030303020204" pitchFamily="34" charset="0"/>
              </a:rPr>
              <a:t> the distribution of property type and room type</a:t>
            </a:r>
          </a:p>
        </p:txBody>
      </p:sp>
    </p:spTree>
    <p:extLst>
      <p:ext uri="{BB962C8B-B14F-4D97-AF65-F5344CB8AC3E}">
        <p14:creationId xmlns:p14="http://schemas.microsoft.com/office/powerpoint/2010/main" val="3647541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5000" b="-2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370A3-67B8-2ADC-1667-50B7BA89AA43}"/>
              </a:ext>
            </a:extLst>
          </p:cNvPr>
          <p:cNvSpPr>
            <a:spLocks noGrp="1"/>
          </p:cNvSpPr>
          <p:nvPr>
            <p:ph type="title"/>
          </p:nvPr>
        </p:nvSpPr>
        <p:spPr/>
        <p:txBody>
          <a:bodyPr>
            <a:normAutofit/>
          </a:bodyPr>
          <a:lstStyle/>
          <a:p>
            <a:pPr algn="ctr"/>
            <a:r>
              <a:rPr lang="en-US" sz="6000" b="1" dirty="0">
                <a:latin typeface="Candara" panose="020E0502030303020204" pitchFamily="34" charset="0"/>
              </a:rPr>
              <a:t> </a:t>
            </a:r>
            <a:r>
              <a:rPr lang="en-US" sz="8000" b="1" dirty="0">
                <a:latin typeface="Candara" panose="020E0502030303020204" pitchFamily="34" charset="0"/>
              </a:rPr>
              <a:t>Context</a:t>
            </a:r>
          </a:p>
        </p:txBody>
      </p:sp>
      <p:sp>
        <p:nvSpPr>
          <p:cNvPr id="4" name="TextBox 3">
            <a:extLst>
              <a:ext uri="{FF2B5EF4-FFF2-40B4-BE49-F238E27FC236}">
                <a16:creationId xmlns:a16="http://schemas.microsoft.com/office/drawing/2014/main" id="{D7539045-1060-A087-05CB-B4D8F9D8F218}"/>
              </a:ext>
            </a:extLst>
          </p:cNvPr>
          <p:cNvSpPr txBox="1"/>
          <p:nvPr/>
        </p:nvSpPr>
        <p:spPr>
          <a:xfrm>
            <a:off x="553251" y="2082381"/>
            <a:ext cx="11395422" cy="1477328"/>
          </a:xfrm>
          <a:prstGeom prst="rect">
            <a:avLst/>
          </a:prstGeom>
          <a:noFill/>
        </p:spPr>
        <p:txBody>
          <a:bodyPr wrap="square" rtlCol="0">
            <a:spAutoFit/>
          </a:bodyPr>
          <a:lstStyle/>
          <a:p>
            <a:r>
              <a:rPr lang="en-US" sz="3000" b="1" dirty="0">
                <a:latin typeface="Candara" panose="020E0502030303020204" pitchFamily="34" charset="0"/>
              </a:rPr>
              <a:t>The hotel aggregator listing dataset has 23,185 listings in various countries and cities. The data includes Information about hosts, pricing, location and room type and many review score.</a:t>
            </a:r>
          </a:p>
        </p:txBody>
      </p:sp>
      <p:sp>
        <p:nvSpPr>
          <p:cNvPr id="5" name="TextBox 4">
            <a:extLst>
              <a:ext uri="{FF2B5EF4-FFF2-40B4-BE49-F238E27FC236}">
                <a16:creationId xmlns:a16="http://schemas.microsoft.com/office/drawing/2014/main" id="{500C9827-EBA4-C662-3AA9-964583912537}"/>
              </a:ext>
            </a:extLst>
          </p:cNvPr>
          <p:cNvSpPr txBox="1"/>
          <p:nvPr/>
        </p:nvSpPr>
        <p:spPr>
          <a:xfrm>
            <a:off x="647284" y="3797008"/>
            <a:ext cx="11395422" cy="2185214"/>
          </a:xfrm>
          <a:prstGeom prst="rect">
            <a:avLst/>
          </a:prstGeom>
          <a:noFill/>
        </p:spPr>
        <p:txBody>
          <a:bodyPr wrap="square" rtlCol="0">
            <a:spAutoFit/>
          </a:bodyPr>
          <a:lstStyle/>
          <a:p>
            <a:r>
              <a:rPr lang="en-US" sz="2600" b="1" dirty="0">
                <a:latin typeface="Candara" panose="020E0502030303020204" pitchFamily="34" charset="0"/>
              </a:rPr>
              <a:t>The following were carried out on the data</a:t>
            </a:r>
          </a:p>
          <a:p>
            <a:pPr marL="457200" indent="-457200">
              <a:buFont typeface="Wingdings" panose="05000000000000000000" pitchFamily="2" charset="2"/>
              <a:buChar char="q"/>
            </a:pPr>
            <a:r>
              <a:rPr lang="en-US" sz="2200" b="1" dirty="0">
                <a:latin typeface="Candara" panose="020E0502030303020204" pitchFamily="34" charset="0"/>
              </a:rPr>
              <a:t>Extraction, Transform and loading of the data</a:t>
            </a:r>
          </a:p>
          <a:p>
            <a:pPr marL="457200" indent="-457200">
              <a:buFont typeface="Wingdings" panose="05000000000000000000" pitchFamily="2" charset="2"/>
              <a:buChar char="q"/>
            </a:pPr>
            <a:r>
              <a:rPr lang="en-US" sz="2200" b="1" dirty="0">
                <a:latin typeface="Candara" panose="020E0502030303020204" pitchFamily="34" charset="0"/>
              </a:rPr>
              <a:t>Creation of Multiple </a:t>
            </a:r>
            <a:r>
              <a:rPr lang="en-US" sz="2200" b="1" dirty="0" err="1">
                <a:latin typeface="Candara" panose="020E0502030303020204" pitchFamily="34" charset="0"/>
              </a:rPr>
              <a:t>Interractive</a:t>
            </a:r>
            <a:r>
              <a:rPr lang="en-US" sz="2200" b="1" dirty="0">
                <a:latin typeface="Candara" panose="020E0502030303020204" pitchFamily="34" charset="0"/>
              </a:rPr>
              <a:t> Charts</a:t>
            </a:r>
          </a:p>
          <a:p>
            <a:pPr marL="457200" indent="-457200">
              <a:buFont typeface="Wingdings" panose="05000000000000000000" pitchFamily="2" charset="2"/>
              <a:buChar char="q"/>
            </a:pPr>
            <a:r>
              <a:rPr lang="en-US" sz="2200" b="1" dirty="0" err="1">
                <a:latin typeface="Candara" panose="020E0502030303020204" pitchFamily="34" charset="0"/>
              </a:rPr>
              <a:t>Implentation</a:t>
            </a:r>
            <a:r>
              <a:rPr lang="en-US" sz="2200" b="1" dirty="0">
                <a:latin typeface="Candara" panose="020E0502030303020204" pitchFamily="34" charset="0"/>
              </a:rPr>
              <a:t> of Filter, Slicer, Conditional formatting</a:t>
            </a:r>
          </a:p>
          <a:p>
            <a:pPr marL="457200" indent="-457200">
              <a:buFont typeface="Wingdings" panose="05000000000000000000" pitchFamily="2" charset="2"/>
              <a:buChar char="q"/>
            </a:pPr>
            <a:r>
              <a:rPr lang="en-US" sz="2200" b="1" dirty="0">
                <a:latin typeface="Candara" panose="020E0502030303020204" pitchFamily="34" charset="0"/>
              </a:rPr>
              <a:t>Dax formulas</a:t>
            </a:r>
          </a:p>
          <a:p>
            <a:pPr marL="457200" indent="-457200">
              <a:buFont typeface="Wingdings" panose="05000000000000000000" pitchFamily="2" charset="2"/>
              <a:buChar char="q"/>
            </a:pPr>
            <a:r>
              <a:rPr lang="en-US" sz="2200" b="1" dirty="0">
                <a:latin typeface="Candara" panose="020E0502030303020204" pitchFamily="34" charset="0"/>
              </a:rPr>
              <a:t>Visualization</a:t>
            </a:r>
          </a:p>
        </p:txBody>
      </p:sp>
    </p:spTree>
    <p:extLst>
      <p:ext uri="{BB962C8B-B14F-4D97-AF65-F5344CB8AC3E}">
        <p14:creationId xmlns:p14="http://schemas.microsoft.com/office/powerpoint/2010/main" val="1393015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5000" b="-2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F84DB-A509-6A67-3AB7-BD92EA74EB31}"/>
              </a:ext>
            </a:extLst>
          </p:cNvPr>
          <p:cNvSpPr>
            <a:spLocks noGrp="1"/>
          </p:cNvSpPr>
          <p:nvPr>
            <p:ph type="title"/>
          </p:nvPr>
        </p:nvSpPr>
        <p:spPr>
          <a:xfrm>
            <a:off x="643465" y="312421"/>
            <a:ext cx="3212253" cy="518160"/>
          </a:xfrm>
        </p:spPr>
        <p:txBody>
          <a:bodyPr>
            <a:noAutofit/>
          </a:bodyPr>
          <a:lstStyle/>
          <a:p>
            <a:pPr algn="ctr"/>
            <a:r>
              <a:rPr lang="en-US" sz="4400" b="1" dirty="0">
                <a:latin typeface="Candara" panose="020E0502030303020204" pitchFamily="34" charset="0"/>
              </a:rPr>
              <a:t>Insight</a:t>
            </a:r>
          </a:p>
        </p:txBody>
      </p:sp>
      <p:sp>
        <p:nvSpPr>
          <p:cNvPr id="4" name="Text Placeholder 3">
            <a:extLst>
              <a:ext uri="{FF2B5EF4-FFF2-40B4-BE49-F238E27FC236}">
                <a16:creationId xmlns:a16="http://schemas.microsoft.com/office/drawing/2014/main" id="{CF9CCDA2-83E7-4BD6-1F14-7157152A1634}"/>
              </a:ext>
            </a:extLst>
          </p:cNvPr>
          <p:cNvSpPr>
            <a:spLocks noGrp="1"/>
          </p:cNvSpPr>
          <p:nvPr>
            <p:ph type="body" sz="half" idx="2"/>
          </p:nvPr>
        </p:nvSpPr>
        <p:spPr>
          <a:xfrm>
            <a:off x="83821" y="1196340"/>
            <a:ext cx="4335780" cy="5288280"/>
          </a:xfrm>
        </p:spPr>
        <p:txBody>
          <a:bodyPr>
            <a:normAutofit lnSpcReduction="10000"/>
          </a:bodyPr>
          <a:lstStyle/>
          <a:p>
            <a:r>
              <a:rPr lang="en-US" dirty="0">
                <a:latin typeface="Candara" panose="020E0502030303020204" pitchFamily="34" charset="0"/>
              </a:rPr>
              <a:t>The analysis Indicates</a:t>
            </a:r>
          </a:p>
          <a:p>
            <a:pPr marL="285750" indent="-285750">
              <a:buFont typeface="Arial" panose="020B0604020202020204" pitchFamily="34" charset="0"/>
              <a:buChar char="•"/>
            </a:pPr>
            <a:r>
              <a:rPr lang="en-US" dirty="0">
                <a:latin typeface="Candara" panose="020E0502030303020204" pitchFamily="34" charset="0"/>
              </a:rPr>
              <a:t>A consistent uptrend in hotel listing overtime, accompanied by an increase in average review scores from 20118 to 2023</a:t>
            </a:r>
          </a:p>
          <a:p>
            <a:pPr marL="285750" indent="-285750">
              <a:buFont typeface="Arial" panose="020B0604020202020204" pitchFamily="34" charset="0"/>
              <a:buChar char="•"/>
            </a:pPr>
            <a:r>
              <a:rPr lang="en-US" dirty="0">
                <a:latin typeface="Candara" panose="020E0502030303020204" pitchFamily="34" charset="0"/>
              </a:rPr>
              <a:t>Among the four different room type available for listing, Entire room apartments commands the highest price.</a:t>
            </a:r>
          </a:p>
          <a:p>
            <a:pPr marL="285750" indent="-285750">
              <a:buFont typeface="Arial" panose="020B0604020202020204" pitchFamily="34" charset="0"/>
              <a:buChar char="•"/>
            </a:pPr>
            <a:r>
              <a:rPr lang="en-US" dirty="0">
                <a:latin typeface="Candara" panose="020E0502030303020204" pitchFamily="34" charset="0"/>
              </a:rPr>
              <a:t>Australia emerges as the leading country in the number of listing among the top 5</a:t>
            </a:r>
          </a:p>
          <a:p>
            <a:pPr marL="285750" indent="-285750">
              <a:buFont typeface="Arial" panose="020B0604020202020204" pitchFamily="34" charset="0"/>
              <a:buChar char="•"/>
            </a:pPr>
            <a:r>
              <a:rPr lang="en-US" dirty="0">
                <a:latin typeface="Candara" panose="020E0502030303020204" pitchFamily="34" charset="0"/>
              </a:rPr>
              <a:t>While majority of the host  responds with an hour, ensuring prompts and efficient guest satisfaction.</a:t>
            </a:r>
          </a:p>
          <a:p>
            <a:pPr marL="285750" indent="-285750">
              <a:buFont typeface="Arial" panose="020B0604020202020204" pitchFamily="34" charset="0"/>
              <a:buChar char="•"/>
            </a:pPr>
            <a:endParaRPr lang="en-US" dirty="0">
              <a:latin typeface="Candara" panose="020E0502030303020204" pitchFamily="34" charset="0"/>
            </a:endParaRPr>
          </a:p>
        </p:txBody>
      </p:sp>
      <p:pic>
        <p:nvPicPr>
          <p:cNvPr id="6" name="Picture 5">
            <a:extLst>
              <a:ext uri="{FF2B5EF4-FFF2-40B4-BE49-F238E27FC236}">
                <a16:creationId xmlns:a16="http://schemas.microsoft.com/office/drawing/2014/main" id="{4BABD166-4B73-3A5E-CB0B-0E6488BFB1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200" y="-60960"/>
            <a:ext cx="7543800" cy="6918960"/>
          </a:xfrm>
          <a:prstGeom prst="rect">
            <a:avLst/>
          </a:prstGeom>
        </p:spPr>
      </p:pic>
    </p:spTree>
    <p:extLst>
      <p:ext uri="{BB962C8B-B14F-4D97-AF65-F5344CB8AC3E}">
        <p14:creationId xmlns:p14="http://schemas.microsoft.com/office/powerpoint/2010/main" val="1906098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5000" b="-2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F84DB-A509-6A67-3AB7-BD92EA74EB31}"/>
              </a:ext>
            </a:extLst>
          </p:cNvPr>
          <p:cNvSpPr>
            <a:spLocks noGrp="1"/>
          </p:cNvSpPr>
          <p:nvPr>
            <p:ph type="title"/>
          </p:nvPr>
        </p:nvSpPr>
        <p:spPr>
          <a:xfrm>
            <a:off x="643465" y="312421"/>
            <a:ext cx="3212253" cy="518160"/>
          </a:xfrm>
        </p:spPr>
        <p:txBody>
          <a:bodyPr>
            <a:noAutofit/>
          </a:bodyPr>
          <a:lstStyle/>
          <a:p>
            <a:pPr algn="ctr"/>
            <a:r>
              <a:rPr lang="en-US" sz="4400" b="1" dirty="0">
                <a:latin typeface="Candara" panose="020E0502030303020204" pitchFamily="34" charset="0"/>
              </a:rPr>
              <a:t>Insight</a:t>
            </a:r>
          </a:p>
        </p:txBody>
      </p:sp>
      <p:sp>
        <p:nvSpPr>
          <p:cNvPr id="4" name="Text Placeholder 3">
            <a:extLst>
              <a:ext uri="{FF2B5EF4-FFF2-40B4-BE49-F238E27FC236}">
                <a16:creationId xmlns:a16="http://schemas.microsoft.com/office/drawing/2014/main" id="{CF9CCDA2-83E7-4BD6-1F14-7157152A1634}"/>
              </a:ext>
            </a:extLst>
          </p:cNvPr>
          <p:cNvSpPr>
            <a:spLocks noGrp="1"/>
          </p:cNvSpPr>
          <p:nvPr>
            <p:ph type="body" sz="half" idx="2"/>
          </p:nvPr>
        </p:nvSpPr>
        <p:spPr>
          <a:xfrm>
            <a:off x="83820" y="960120"/>
            <a:ext cx="4419599" cy="5722620"/>
          </a:xfrm>
        </p:spPr>
        <p:txBody>
          <a:bodyPr>
            <a:normAutofit fontScale="85000" lnSpcReduction="10000"/>
          </a:bodyPr>
          <a:lstStyle/>
          <a:p>
            <a:pPr marL="285750" indent="-285750" algn="just">
              <a:buFont typeface="Arial" panose="020B0604020202020204" pitchFamily="34" charset="0"/>
              <a:buChar char="•"/>
            </a:pPr>
            <a:r>
              <a:rPr lang="en-US" dirty="0">
                <a:latin typeface="Candara" panose="020E0502030303020204" pitchFamily="34" charset="0"/>
              </a:rPr>
              <a:t>The analysis Indicates</a:t>
            </a:r>
          </a:p>
          <a:p>
            <a:pPr marL="285750" indent="-285750" algn="just">
              <a:buFont typeface="Arial" panose="020B0604020202020204" pitchFamily="34" charset="0"/>
              <a:buChar char="•"/>
            </a:pPr>
            <a:r>
              <a:rPr lang="en-US" sz="1800" b="0" i="0" dirty="0">
                <a:solidFill>
                  <a:srgbClr val="FFFFFF"/>
                </a:solidFill>
                <a:effectLst/>
                <a:latin typeface="Candara" panose="020E0502030303020204" pitchFamily="34" charset="0"/>
              </a:rPr>
              <a:t>Australia appears to be a prominent destination for hotel stays and has a significant presence of hotels compared to other countries.</a:t>
            </a:r>
            <a:endParaRPr lang="en-US" b="0" i="0" dirty="0">
              <a:solidFill>
                <a:srgbClr val="070F25"/>
              </a:solidFill>
              <a:effectLst/>
              <a:latin typeface="Candara" panose="020E0502030303020204" pitchFamily="34" charset="0"/>
            </a:endParaRPr>
          </a:p>
          <a:p>
            <a:pPr marL="285750" indent="-285750" algn="just">
              <a:buFont typeface="Arial" panose="020B0604020202020204" pitchFamily="34" charset="0"/>
              <a:buChar char="•"/>
            </a:pPr>
            <a:r>
              <a:rPr lang="en-US" sz="1800" b="0" i="0" dirty="0">
                <a:solidFill>
                  <a:srgbClr val="FFFFFF"/>
                </a:solidFill>
                <a:effectLst/>
                <a:latin typeface="Candara" panose="020E0502030303020204" pitchFamily="34" charset="0"/>
              </a:rPr>
              <a:t>Melbourne, Port </a:t>
            </a:r>
            <a:r>
              <a:rPr lang="en-US" sz="1800" b="0" i="0" dirty="0" err="1">
                <a:solidFill>
                  <a:srgbClr val="FFFFFF"/>
                </a:solidFill>
                <a:effectLst/>
                <a:latin typeface="Candara" panose="020E0502030303020204" pitchFamily="34" charset="0"/>
              </a:rPr>
              <a:t>philip</a:t>
            </a:r>
            <a:r>
              <a:rPr lang="en-US" sz="1800" b="0" i="0" dirty="0">
                <a:solidFill>
                  <a:srgbClr val="FFFFFF"/>
                </a:solidFill>
                <a:effectLst/>
                <a:latin typeface="Candara" panose="020E0502030303020204" pitchFamily="34" charset="0"/>
              </a:rPr>
              <a:t>, and Yara stand out as cities/Neighborhood with the highest number of hotel listings. These cities likely attract a significant number of tourists or have a flourishing hospitality industry</a:t>
            </a:r>
            <a:endParaRPr lang="en-US" b="0" i="0" dirty="0">
              <a:solidFill>
                <a:srgbClr val="070F25"/>
              </a:solidFill>
              <a:effectLst/>
              <a:latin typeface="Candara" panose="020E0502030303020204" pitchFamily="34" charset="0"/>
            </a:endParaRPr>
          </a:p>
          <a:p>
            <a:pPr marL="285750" indent="-285750" algn="just">
              <a:buFont typeface="Arial" panose="020B0604020202020204" pitchFamily="34" charset="0"/>
              <a:buChar char="•"/>
            </a:pPr>
            <a:r>
              <a:rPr lang="en-US" sz="1800" b="0" i="0" dirty="0">
                <a:solidFill>
                  <a:srgbClr val="FFFFFF"/>
                </a:solidFill>
                <a:effectLst/>
                <a:latin typeface="Candara" panose="020E0502030303020204" pitchFamily="34" charset="0"/>
              </a:rPr>
              <a:t>.Certain neighborhoods specialize in specific room types, with majority dominated by 'entire home apartment' room types. This indicates specialization in accommodation offerings, catering to various preferences or demands of visitors.</a:t>
            </a:r>
            <a:endParaRPr lang="en-US" b="0" i="0" dirty="0">
              <a:solidFill>
                <a:srgbClr val="070F25"/>
              </a:solidFill>
              <a:effectLst/>
              <a:latin typeface="Candara" panose="020E0502030303020204" pitchFamily="34" charset="0"/>
            </a:endParaRPr>
          </a:p>
          <a:p>
            <a:pPr marL="285750" indent="-285750" algn="just">
              <a:buFont typeface="Arial" panose="020B0604020202020204" pitchFamily="34" charset="0"/>
              <a:buChar char="•"/>
            </a:pPr>
            <a:r>
              <a:rPr lang="en-US" sz="1800" b="0" i="0" dirty="0">
                <a:solidFill>
                  <a:srgbClr val="FFFFFF"/>
                </a:solidFill>
                <a:effectLst/>
                <a:latin typeface="Candara" panose="020E0502030303020204" pitchFamily="34" charset="0"/>
              </a:rPr>
              <a:t>In essence, the insights shed light on the distribution and popularity of hotel listings across countries, cities, and neighborhoods, offering valuable information for stakeholders in the hospitality industry and travelers alike.</a:t>
            </a:r>
            <a:endParaRPr lang="en-US" b="0" i="0" dirty="0">
              <a:solidFill>
                <a:srgbClr val="070F25"/>
              </a:solidFill>
              <a:effectLst/>
              <a:latin typeface="Candara" panose="020E0502030303020204" pitchFamily="34" charset="0"/>
            </a:endParaRPr>
          </a:p>
          <a:p>
            <a:pPr marL="285750" indent="-285750" algn="just">
              <a:buFont typeface="Arial" panose="020B0604020202020204" pitchFamily="34" charset="0"/>
              <a:buChar char="•"/>
            </a:pPr>
            <a:endParaRPr lang="en-US" dirty="0">
              <a:latin typeface="Candara" panose="020E0502030303020204" pitchFamily="34" charset="0"/>
            </a:endParaRPr>
          </a:p>
        </p:txBody>
      </p:sp>
      <p:pic>
        <p:nvPicPr>
          <p:cNvPr id="8" name="Picture 7">
            <a:extLst>
              <a:ext uri="{FF2B5EF4-FFF2-40B4-BE49-F238E27FC236}">
                <a16:creationId xmlns:a16="http://schemas.microsoft.com/office/drawing/2014/main" id="{94D8D425-BA50-BD14-61D5-07D9327BA1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2960" y="0"/>
            <a:ext cx="7577552" cy="6911340"/>
          </a:xfrm>
          <a:prstGeom prst="rect">
            <a:avLst/>
          </a:prstGeom>
        </p:spPr>
      </p:pic>
    </p:spTree>
    <p:extLst>
      <p:ext uri="{BB962C8B-B14F-4D97-AF65-F5344CB8AC3E}">
        <p14:creationId xmlns:p14="http://schemas.microsoft.com/office/powerpoint/2010/main" val="17277688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5000" b="-2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F84DB-A509-6A67-3AB7-BD92EA74EB31}"/>
              </a:ext>
            </a:extLst>
          </p:cNvPr>
          <p:cNvSpPr>
            <a:spLocks noGrp="1"/>
          </p:cNvSpPr>
          <p:nvPr>
            <p:ph type="title"/>
          </p:nvPr>
        </p:nvSpPr>
        <p:spPr>
          <a:xfrm>
            <a:off x="643465" y="312421"/>
            <a:ext cx="3212253" cy="518160"/>
          </a:xfrm>
        </p:spPr>
        <p:txBody>
          <a:bodyPr>
            <a:noAutofit/>
          </a:bodyPr>
          <a:lstStyle/>
          <a:p>
            <a:pPr algn="ctr"/>
            <a:r>
              <a:rPr lang="en-US" sz="4400" b="1" dirty="0">
                <a:latin typeface="Candara" panose="020E0502030303020204" pitchFamily="34" charset="0"/>
              </a:rPr>
              <a:t>Insight</a:t>
            </a:r>
          </a:p>
        </p:txBody>
      </p:sp>
      <p:sp>
        <p:nvSpPr>
          <p:cNvPr id="4" name="Text Placeholder 3">
            <a:extLst>
              <a:ext uri="{FF2B5EF4-FFF2-40B4-BE49-F238E27FC236}">
                <a16:creationId xmlns:a16="http://schemas.microsoft.com/office/drawing/2014/main" id="{CF9CCDA2-83E7-4BD6-1F14-7157152A1634}"/>
              </a:ext>
            </a:extLst>
          </p:cNvPr>
          <p:cNvSpPr>
            <a:spLocks noGrp="1"/>
          </p:cNvSpPr>
          <p:nvPr>
            <p:ph type="body" sz="half" idx="2"/>
          </p:nvPr>
        </p:nvSpPr>
        <p:spPr>
          <a:xfrm>
            <a:off x="83821" y="1196340"/>
            <a:ext cx="4335780" cy="5288280"/>
          </a:xfrm>
        </p:spPr>
        <p:txBody>
          <a:bodyPr>
            <a:normAutofit fontScale="92500" lnSpcReduction="20000"/>
          </a:bodyPr>
          <a:lstStyle/>
          <a:p>
            <a:r>
              <a:rPr lang="en-US" dirty="0">
                <a:solidFill>
                  <a:schemeClr val="bg1"/>
                </a:solidFill>
                <a:latin typeface="Candara" panose="020E0502030303020204" pitchFamily="34" charset="0"/>
              </a:rPr>
              <a:t>The analysis Indicates</a:t>
            </a:r>
          </a:p>
          <a:p>
            <a:pPr algn="l">
              <a:buFont typeface="Arial" panose="020B0604020202020204" pitchFamily="34" charset="0"/>
              <a:buChar char="•"/>
            </a:pPr>
            <a:r>
              <a:rPr lang="en-US" b="1" i="0" dirty="0">
                <a:solidFill>
                  <a:schemeClr val="bg1"/>
                </a:solidFill>
                <a:effectLst/>
                <a:latin typeface="Candara" panose="020E0502030303020204" pitchFamily="34" charset="0"/>
              </a:rPr>
              <a:t>Market Trends</a:t>
            </a:r>
            <a:r>
              <a:rPr lang="en-US" b="0" i="0" dirty="0">
                <a:solidFill>
                  <a:schemeClr val="bg1"/>
                </a:solidFill>
                <a:effectLst/>
                <a:latin typeface="Candara" panose="020E0502030303020204" pitchFamily="34" charset="0"/>
              </a:rPr>
              <a:t>: The overall trend indicates increasing competition and a decrease in average prices as the market becomes saturated with more listings.</a:t>
            </a:r>
          </a:p>
          <a:p>
            <a:pPr algn="l">
              <a:buFont typeface="Arial" panose="020B0604020202020204" pitchFamily="34" charset="0"/>
              <a:buChar char="•"/>
            </a:pPr>
            <a:r>
              <a:rPr lang="en-US" b="1" i="0" dirty="0">
                <a:solidFill>
                  <a:schemeClr val="bg1"/>
                </a:solidFill>
                <a:effectLst/>
                <a:latin typeface="Candara" panose="020E0502030303020204" pitchFamily="34" charset="0"/>
              </a:rPr>
              <a:t>Room Type and Pricing</a:t>
            </a:r>
            <a:r>
              <a:rPr lang="en-US" b="0" i="0" dirty="0">
                <a:solidFill>
                  <a:schemeClr val="bg1"/>
                </a:solidFill>
                <a:effectLst/>
                <a:latin typeface="Candara" panose="020E0502030303020204" pitchFamily="34" charset="0"/>
              </a:rPr>
              <a:t>: "Entire home" listings, especially unique property types like "villa" and "loft," command higher prices and accommodate more guests, targeting a specific market segment. Meanwhile, the bulk of the market remains affordable and geared towards smaller accommodations.</a:t>
            </a:r>
          </a:p>
          <a:p>
            <a:pPr algn="l">
              <a:buFont typeface="Arial" panose="020B0604020202020204" pitchFamily="34" charset="0"/>
              <a:buChar char="•"/>
            </a:pPr>
            <a:r>
              <a:rPr lang="en-US" b="1" i="0" dirty="0">
                <a:solidFill>
                  <a:schemeClr val="bg1"/>
                </a:solidFill>
                <a:effectLst/>
                <a:latin typeface="Candara" panose="020E0502030303020204" pitchFamily="34" charset="0"/>
              </a:rPr>
              <a:t>Strategic Focus</a:t>
            </a:r>
            <a:r>
              <a:rPr lang="en-US" b="0" i="0" dirty="0">
                <a:solidFill>
                  <a:schemeClr val="bg1"/>
                </a:solidFill>
                <a:effectLst/>
                <a:latin typeface="Candara" panose="020E0502030303020204" pitchFamily="34" charset="0"/>
              </a:rPr>
              <a:t>: For stakeholders, focusing on unique and premium offerings (like entire homes and specific property types) can be lucrative, though there is also substantial market potential in affordable, smaller accommodations given their prevalence and pricing stability</a:t>
            </a:r>
          </a:p>
          <a:p>
            <a:endParaRPr lang="en-US" dirty="0">
              <a:solidFill>
                <a:schemeClr val="bg1"/>
              </a:solidFill>
              <a:latin typeface="Candara" panose="020E0502030303020204" pitchFamily="34" charset="0"/>
            </a:endParaRPr>
          </a:p>
        </p:txBody>
      </p:sp>
      <p:pic>
        <p:nvPicPr>
          <p:cNvPr id="5" name="Picture 4">
            <a:extLst>
              <a:ext uri="{FF2B5EF4-FFF2-40B4-BE49-F238E27FC236}">
                <a16:creationId xmlns:a16="http://schemas.microsoft.com/office/drawing/2014/main" id="{7E6D326A-2FB3-E2E5-D7E9-05DECDD606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2960" y="6040"/>
            <a:ext cx="7565710" cy="6851960"/>
          </a:xfrm>
          <a:prstGeom prst="rect">
            <a:avLst/>
          </a:prstGeom>
        </p:spPr>
      </p:pic>
    </p:spTree>
    <p:extLst>
      <p:ext uri="{BB962C8B-B14F-4D97-AF65-F5344CB8AC3E}">
        <p14:creationId xmlns:p14="http://schemas.microsoft.com/office/powerpoint/2010/main" val="21808158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5000" b="-2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F84DB-A509-6A67-3AB7-BD92EA74EB31}"/>
              </a:ext>
            </a:extLst>
          </p:cNvPr>
          <p:cNvSpPr>
            <a:spLocks noGrp="1"/>
          </p:cNvSpPr>
          <p:nvPr>
            <p:ph type="title"/>
          </p:nvPr>
        </p:nvSpPr>
        <p:spPr>
          <a:xfrm>
            <a:off x="643465" y="312421"/>
            <a:ext cx="3212253" cy="518160"/>
          </a:xfrm>
        </p:spPr>
        <p:txBody>
          <a:bodyPr>
            <a:noAutofit/>
          </a:bodyPr>
          <a:lstStyle/>
          <a:p>
            <a:pPr algn="ctr"/>
            <a:r>
              <a:rPr lang="en-US" sz="4400" b="1" dirty="0">
                <a:latin typeface="Candara" panose="020E0502030303020204" pitchFamily="34" charset="0"/>
              </a:rPr>
              <a:t>Insight</a:t>
            </a:r>
          </a:p>
        </p:txBody>
      </p:sp>
      <p:sp>
        <p:nvSpPr>
          <p:cNvPr id="4" name="Text Placeholder 3">
            <a:extLst>
              <a:ext uri="{FF2B5EF4-FFF2-40B4-BE49-F238E27FC236}">
                <a16:creationId xmlns:a16="http://schemas.microsoft.com/office/drawing/2014/main" id="{CF9CCDA2-83E7-4BD6-1F14-7157152A1634}"/>
              </a:ext>
            </a:extLst>
          </p:cNvPr>
          <p:cNvSpPr>
            <a:spLocks noGrp="1"/>
          </p:cNvSpPr>
          <p:nvPr>
            <p:ph type="body" sz="half" idx="2"/>
          </p:nvPr>
        </p:nvSpPr>
        <p:spPr>
          <a:xfrm>
            <a:off x="83820" y="1196340"/>
            <a:ext cx="4411979" cy="5486400"/>
          </a:xfrm>
        </p:spPr>
        <p:txBody>
          <a:bodyPr>
            <a:normAutofit lnSpcReduction="10000"/>
          </a:bodyPr>
          <a:lstStyle/>
          <a:p>
            <a:pPr algn="l"/>
            <a:r>
              <a:rPr lang="en-US" b="1" i="0" dirty="0">
                <a:solidFill>
                  <a:srgbClr val="FFFFFF"/>
                </a:solidFill>
                <a:effectLst/>
                <a:latin typeface="Segoe UI Light" panose="020B0502040204020203" pitchFamily="34" charset="0"/>
              </a:rPr>
              <a:t>S</a:t>
            </a:r>
            <a:r>
              <a:rPr lang="en-US" sz="1800" b="1" i="0" dirty="0">
                <a:solidFill>
                  <a:srgbClr val="FFFFFF"/>
                </a:solidFill>
                <a:effectLst/>
                <a:latin typeface="Candara" panose="020E0502030303020204" pitchFamily="34" charset="0"/>
              </a:rPr>
              <a:t>ummary:</a:t>
            </a:r>
            <a:endParaRPr lang="en-US" b="0" i="0" dirty="0">
              <a:solidFill>
                <a:srgbClr val="070F25"/>
              </a:solidFill>
              <a:effectLst/>
              <a:latin typeface="Segoe UI Light" panose="020B0502040204020203" pitchFamily="34" charset="0"/>
            </a:endParaRPr>
          </a:p>
          <a:p>
            <a:pPr algn="l">
              <a:buFont typeface="Arial" panose="020B0604020202020204" pitchFamily="34" charset="0"/>
              <a:buChar char="•"/>
            </a:pPr>
            <a:r>
              <a:rPr lang="en-US" sz="1800" b="1" i="0" dirty="0">
                <a:solidFill>
                  <a:srgbClr val="FFFFFF"/>
                </a:solidFill>
                <a:effectLst/>
                <a:latin typeface="Candara" panose="020E0502030303020204" pitchFamily="34" charset="0"/>
              </a:rPr>
              <a:t>High Response Rate: Most hosts maintain a 100% response rate within a moderate listing range (1-18), but performance slightly declines with higher listings.</a:t>
            </a:r>
            <a:endParaRPr lang="en-US" b="0" i="0" dirty="0">
              <a:solidFill>
                <a:srgbClr val="070F25"/>
              </a:solidFill>
              <a:effectLst/>
              <a:latin typeface="Segoe UI Light" panose="020B0502040204020203" pitchFamily="34" charset="0"/>
            </a:endParaRPr>
          </a:p>
          <a:p>
            <a:pPr algn="l">
              <a:buFont typeface="Arial" panose="020B0604020202020204" pitchFamily="34" charset="0"/>
              <a:buChar char="•"/>
            </a:pPr>
            <a:r>
              <a:rPr lang="en-US" sz="1800" b="1" i="0" dirty="0">
                <a:solidFill>
                  <a:srgbClr val="FFFFFF"/>
                </a:solidFill>
                <a:effectLst/>
                <a:latin typeface="Candara" panose="020E0502030303020204" pitchFamily="34" charset="0"/>
              </a:rPr>
              <a:t>Quick Response: The majority of hosts respond within an hour, with a significant portion using phone and email for verification.</a:t>
            </a:r>
            <a:endParaRPr lang="en-US" b="0" i="0" dirty="0">
              <a:solidFill>
                <a:srgbClr val="070F25"/>
              </a:solidFill>
              <a:effectLst/>
              <a:latin typeface="Segoe UI Light" panose="020B0502040204020203" pitchFamily="34" charset="0"/>
            </a:endParaRPr>
          </a:p>
          <a:p>
            <a:pPr algn="l">
              <a:buFont typeface="Arial" panose="020B0604020202020204" pitchFamily="34" charset="0"/>
              <a:buChar char="•"/>
            </a:pPr>
            <a:r>
              <a:rPr lang="en-US" sz="1800" b="1" i="0" dirty="0">
                <a:solidFill>
                  <a:srgbClr val="FFFFFF"/>
                </a:solidFill>
                <a:effectLst/>
                <a:latin typeface="Candara" panose="020E0502030303020204" pitchFamily="34" charset="0"/>
              </a:rPr>
              <a:t>Top Performing Neighborhoods: Melbourne leads in the number of super hosts, with Port Philip and </a:t>
            </a:r>
            <a:r>
              <a:rPr lang="en-US" sz="1800" b="1" i="0" dirty="0" err="1">
                <a:solidFill>
                  <a:srgbClr val="FFFFFF"/>
                </a:solidFill>
                <a:effectLst/>
                <a:latin typeface="Candara" panose="020E0502030303020204" pitchFamily="34" charset="0"/>
              </a:rPr>
              <a:t>Yarra</a:t>
            </a:r>
            <a:r>
              <a:rPr lang="en-US" sz="1800" b="1" i="0" dirty="0">
                <a:solidFill>
                  <a:srgbClr val="FFFFFF"/>
                </a:solidFill>
                <a:effectLst/>
                <a:latin typeface="Candara" panose="020E0502030303020204" pitchFamily="34" charset="0"/>
              </a:rPr>
              <a:t> also performing well</a:t>
            </a:r>
            <a:endParaRPr lang="en-US" b="0" i="0" dirty="0">
              <a:solidFill>
                <a:srgbClr val="070F25"/>
              </a:solidFill>
              <a:effectLst/>
              <a:latin typeface="Segoe UI Light" panose="020B0502040204020203" pitchFamily="34" charset="0"/>
            </a:endParaRPr>
          </a:p>
          <a:p>
            <a:pPr algn="l">
              <a:buFont typeface="Arial" panose="020B0604020202020204" pitchFamily="34" charset="0"/>
              <a:buChar char="•"/>
            </a:pPr>
            <a:r>
              <a:rPr lang="en-US" sz="1800" b="1" i="0" dirty="0">
                <a:solidFill>
                  <a:srgbClr val="FFFFFF"/>
                </a:solidFill>
                <a:effectLst/>
                <a:latin typeface="Candara" panose="020E0502030303020204" pitchFamily="34" charset="0"/>
              </a:rPr>
              <a:t>Outstanding Super hosts: Paul and Dan is the leading super host, indicating exceptional performance in host activities.</a:t>
            </a:r>
            <a:endParaRPr lang="en-US" b="0" i="0" dirty="0">
              <a:solidFill>
                <a:srgbClr val="070F25"/>
              </a:solidFill>
              <a:effectLst/>
              <a:latin typeface="Segoe UI Light" panose="020B0502040204020203" pitchFamily="34" charset="0"/>
            </a:endParaRPr>
          </a:p>
          <a:p>
            <a:endParaRPr lang="en-US" dirty="0">
              <a:latin typeface="Candara" panose="020E0502030303020204" pitchFamily="34" charset="0"/>
            </a:endParaRPr>
          </a:p>
        </p:txBody>
      </p:sp>
      <p:pic>
        <p:nvPicPr>
          <p:cNvPr id="6" name="Picture 5">
            <a:extLst>
              <a:ext uri="{FF2B5EF4-FFF2-40B4-BE49-F238E27FC236}">
                <a16:creationId xmlns:a16="http://schemas.microsoft.com/office/drawing/2014/main" id="{0E509327-796A-FD3F-AD13-28FA550443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440" y="0"/>
            <a:ext cx="7528560" cy="6838627"/>
          </a:xfrm>
          <a:prstGeom prst="rect">
            <a:avLst/>
          </a:prstGeom>
        </p:spPr>
      </p:pic>
    </p:spTree>
    <p:extLst>
      <p:ext uri="{BB962C8B-B14F-4D97-AF65-F5344CB8AC3E}">
        <p14:creationId xmlns:p14="http://schemas.microsoft.com/office/powerpoint/2010/main" val="648236516"/>
      </p:ext>
    </p:extLst>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80AA9D2D-EE59-4148-A11E-A51EEE828B28}" vid="{AEAFD717-D3C8-4034-8F7E-D5220B0CCEB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19DAD249-BF80-48EF-9AFB-36A11BCDC2CE}">
  <ds:schemaRefs>
    <ds:schemaRef ds:uri="http://schemas.microsoft.com/sharepoint/v3/contenttype/forms"/>
  </ds:schemaRefs>
</ds:datastoreItem>
</file>

<file path=customXml/itemProps2.xml><?xml version="1.0" encoding="utf-8"?>
<ds:datastoreItem xmlns:ds="http://schemas.openxmlformats.org/officeDocument/2006/customXml" ds:itemID="{C5A59D56-2157-4202-9D02-F44E447A2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F4F4D41-822D-40F2-A7AC-E4E6CB36CA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{FE61CEC6-F030-4E94-B5CB-3D4CD2DF31A0}tf56160789_win32</Template>
  <TotalTime>627</TotalTime>
  <Words>1004</Words>
  <Application>Microsoft Office PowerPoint</Application>
  <PresentationFormat>Widescreen</PresentationFormat>
  <Paragraphs>79</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Bookman Old Style</vt:lpstr>
      <vt:lpstr>Calibri</vt:lpstr>
      <vt:lpstr>Candara</vt:lpstr>
      <vt:lpstr>Franklin Gothic Book</vt:lpstr>
      <vt:lpstr>Segoe UI Light</vt:lpstr>
      <vt:lpstr>Wingdings</vt:lpstr>
      <vt:lpstr>Custom</vt:lpstr>
      <vt:lpstr>PowerPoint Presentation</vt:lpstr>
      <vt:lpstr> Objective</vt:lpstr>
      <vt:lpstr> Problem Statement</vt:lpstr>
      <vt:lpstr> Problem Statement</vt:lpstr>
      <vt:lpstr> Context</vt:lpstr>
      <vt:lpstr>Insight</vt:lpstr>
      <vt:lpstr>Insight</vt:lpstr>
      <vt:lpstr>Insight</vt:lpstr>
      <vt:lpstr>Insight</vt:lpstr>
      <vt:lpstr>Insight</vt:lpstr>
      <vt:lpstr>Insight</vt:lpstr>
      <vt:lpstr>RECOMMENDATION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Nneamaka Ojile</dc:creator>
  <cp:lastModifiedBy>Nneamaka Ojile</cp:lastModifiedBy>
  <cp:revision>7</cp:revision>
  <dcterms:created xsi:type="dcterms:W3CDTF">2024-05-17T23:52:54Z</dcterms:created>
  <dcterms:modified xsi:type="dcterms:W3CDTF">2024-05-19T08:46:35Z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